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725" r:id="rId2"/>
    <p:sldId id="687" r:id="rId3"/>
    <p:sldId id="664" r:id="rId4"/>
    <p:sldId id="665" r:id="rId5"/>
    <p:sldId id="698" r:id="rId6"/>
    <p:sldId id="670" r:id="rId7"/>
    <p:sldId id="70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9EDC352-AE64-A041-AFAC-A170C78579E4}">
          <p14:sldIdLst>
            <p14:sldId id="725"/>
            <p14:sldId id="687"/>
            <p14:sldId id="664"/>
            <p14:sldId id="665"/>
            <p14:sldId id="698"/>
            <p14:sldId id="670"/>
            <p14:sldId id="700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F5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4845" autoAdjust="0"/>
  </p:normalViewPr>
  <p:slideViewPr>
    <p:cSldViewPr snapToGrid="0">
      <p:cViewPr>
        <p:scale>
          <a:sx n="90" d="100"/>
          <a:sy n="90" d="100"/>
        </p:scale>
        <p:origin x="-600" y="-1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6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7B017-DB77-4121-8714-0E945F8D93DD}" type="datetimeFigureOut">
              <a:rPr lang="en-US" smtClean="0"/>
              <a:t>9/3/18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B6A2E-1E2B-466C-A732-6301DD084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757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4B6A2E-1E2B-466C-A732-6301DD0848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12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4B6A2E-1E2B-466C-A732-6301DD0848A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12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4B6A2E-1E2B-466C-A732-6301DD0848A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12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4B6A2E-1E2B-466C-A732-6301DD0848A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12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4B6A2E-1E2B-466C-A732-6301DD0848A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12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4B6A2E-1E2B-466C-A732-6301DD0848A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12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DD14F-7D94-46A0-B19D-04A051E306E4}" type="datetimeFigureOut">
              <a:rPr lang="en-US" smtClean="0"/>
              <a:t>9/3/18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A990-6EEA-4A6D-A7A9-D15726CFD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16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DD14F-7D94-46A0-B19D-04A051E306E4}" type="datetimeFigureOut">
              <a:rPr lang="en-US" smtClean="0"/>
              <a:t>9/3/18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A990-6EEA-4A6D-A7A9-D15726CFD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31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DD14F-7D94-46A0-B19D-04A051E306E4}" type="datetimeFigureOut">
              <a:rPr lang="en-US" smtClean="0"/>
              <a:t>9/3/18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A990-6EEA-4A6D-A7A9-D15726CFD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637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DD14F-7D94-46A0-B19D-04A051E306E4}" type="datetimeFigureOut">
              <a:rPr lang="en-US" smtClean="0"/>
              <a:t>9/3/18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A990-6EEA-4A6D-A7A9-D15726CFD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46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DD14F-7D94-46A0-B19D-04A051E306E4}" type="datetimeFigureOut">
              <a:rPr lang="en-US" smtClean="0"/>
              <a:t>9/3/18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A990-6EEA-4A6D-A7A9-D15726CFD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845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DD14F-7D94-46A0-B19D-04A051E306E4}" type="datetimeFigureOut">
              <a:rPr lang="en-US" smtClean="0"/>
              <a:t>9/3/18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A990-6EEA-4A6D-A7A9-D15726CFD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98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DD14F-7D94-46A0-B19D-04A051E306E4}" type="datetimeFigureOut">
              <a:rPr lang="en-US" smtClean="0"/>
              <a:t>9/3/18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A990-6EEA-4A6D-A7A9-D15726CFD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048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DD14F-7D94-46A0-B19D-04A051E306E4}" type="datetimeFigureOut">
              <a:rPr lang="en-US" smtClean="0"/>
              <a:t>9/3/18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A990-6EEA-4A6D-A7A9-D15726CFD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041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DD14F-7D94-46A0-B19D-04A051E306E4}" type="datetimeFigureOut">
              <a:rPr lang="en-US" smtClean="0"/>
              <a:t>9/3/18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A990-6EEA-4A6D-A7A9-D15726CFD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31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DD14F-7D94-46A0-B19D-04A051E306E4}" type="datetimeFigureOut">
              <a:rPr lang="en-US" smtClean="0"/>
              <a:t>9/3/18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A990-6EEA-4A6D-A7A9-D15726CFD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72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DD14F-7D94-46A0-B19D-04A051E306E4}" type="datetimeFigureOut">
              <a:rPr lang="en-US" smtClean="0"/>
              <a:t>9/3/18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A990-6EEA-4A6D-A7A9-D15726CFD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836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DD14F-7D94-46A0-B19D-04A051E306E4}" type="datetimeFigureOut">
              <a:rPr lang="en-US" smtClean="0"/>
              <a:t>9/3/18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DA990-6EEA-4A6D-A7A9-D15726CFD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9232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645E73F8-6298-47E0-8670-468627B705A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40905556-B3C5-4879-BAB8-B15C0F220F82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1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526114-2EEE-4138-B9ED-B326816B6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1"/>
            <a:ext cx="3657600" cy="2887579"/>
          </a:xfrm>
        </p:spPr>
        <p:txBody>
          <a:bodyPr vert="horz" lIns="91438" tIns="45719" rIns="91438" bIns="45719" rtlCol="0" anchor="b">
            <a:noAutofit/>
          </a:bodyPr>
          <a:lstStyle/>
          <a:p>
            <a:pPr algn="ctr"/>
            <a:r>
              <a:rPr lang="en-US" sz="5100" b="1" dirty="0" smtClean="0">
                <a:latin typeface="Impact"/>
                <a:cs typeface="Impact"/>
              </a:rPr>
              <a:t>Moving Up In This Company</a:t>
            </a:r>
            <a:endParaRPr lang="en-US" sz="5100" b="1" dirty="0">
              <a:latin typeface="Impact"/>
              <a:cs typeface="Impact"/>
            </a:endParaRPr>
          </a:p>
        </p:txBody>
      </p:sp>
      <p:pic>
        <p:nvPicPr>
          <p:cNvPr id="4" name="Picture 3" descr="Screen Shot 2018-09-03 at 11.27.1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409221"/>
            <a:ext cx="4596634" cy="5856111"/>
          </a:xfrm>
          <a:prstGeom prst="rect">
            <a:avLst/>
          </a:prstGeom>
          <a:ln w="38100" cmpd="dbl">
            <a:solidFill>
              <a:schemeClr val="tx1"/>
            </a:solidFill>
          </a:ln>
        </p:spPr>
      </p:pic>
      <p:sp>
        <p:nvSpPr>
          <p:cNvPr id="9" name="L-Shape 8"/>
          <p:cNvSpPr/>
          <p:nvPr/>
        </p:nvSpPr>
        <p:spPr>
          <a:xfrm rot="16200000">
            <a:off x="1639282" y="5491080"/>
            <a:ext cx="801561" cy="827585"/>
          </a:xfrm>
          <a:prstGeom prst="corner">
            <a:avLst/>
          </a:prstGeom>
          <a:solidFill>
            <a:srgbClr val="CCFFC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-Shape 11"/>
          <p:cNvSpPr/>
          <p:nvPr/>
        </p:nvSpPr>
        <p:spPr>
          <a:xfrm rot="16200000">
            <a:off x="2064534" y="5079125"/>
            <a:ext cx="801559" cy="827585"/>
          </a:xfrm>
          <a:prstGeom prst="corner">
            <a:avLst/>
          </a:prstGeom>
          <a:solidFill>
            <a:srgbClr val="CCFFC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-Shape 12"/>
          <p:cNvSpPr/>
          <p:nvPr/>
        </p:nvSpPr>
        <p:spPr>
          <a:xfrm rot="16200000">
            <a:off x="2501545" y="4671878"/>
            <a:ext cx="801561" cy="827584"/>
          </a:xfrm>
          <a:prstGeom prst="corner">
            <a:avLst/>
          </a:prstGeom>
          <a:solidFill>
            <a:srgbClr val="CCFFC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man climbing u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3447" y="4279108"/>
            <a:ext cx="1023756" cy="144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528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38233"/>
            <a:ext cx="10972800" cy="1143000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>
                <a:solidFill>
                  <a:srgbClr val="CCFFCC"/>
                </a:solidFill>
                <a:latin typeface="Arial"/>
                <a:cs typeface="Arial"/>
              </a:rPr>
              <a:t>Tenure Raises</a:t>
            </a:r>
            <a:endParaRPr lang="en-US" sz="60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038" y="1391105"/>
            <a:ext cx="11652785" cy="4808638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sz="4400" dirty="0" smtClean="0">
                <a:latin typeface="Arial"/>
                <a:cs typeface="Arial"/>
              </a:rPr>
              <a:t>To be eligible for a tenure raise, I must:</a:t>
            </a:r>
          </a:p>
          <a:p>
            <a:pPr marL="2057400" lvl="2" indent="-1143000">
              <a:buFont typeface="+mj-lt"/>
              <a:buAutoNum type="arabicPeriod"/>
            </a:pPr>
            <a:r>
              <a:rPr lang="en-US" sz="4400" dirty="0" smtClean="0">
                <a:latin typeface="Arial"/>
                <a:cs typeface="Arial"/>
              </a:rPr>
              <a:t>Show up to work ____  _____ consistently</a:t>
            </a:r>
          </a:p>
          <a:p>
            <a:pPr marL="2057400" lvl="2" indent="-1143000">
              <a:buFont typeface="+mj-lt"/>
              <a:buAutoNum type="arabicPeriod"/>
            </a:pPr>
            <a:r>
              <a:rPr lang="en-US" sz="4400" dirty="0" smtClean="0">
                <a:latin typeface="Arial"/>
                <a:cs typeface="Arial"/>
              </a:rPr>
              <a:t>_______ </a:t>
            </a:r>
            <a:r>
              <a:rPr lang="en-US" sz="4400" dirty="0" smtClean="0">
                <a:latin typeface="Arial"/>
                <a:cs typeface="Arial"/>
              </a:rPr>
              <a:t>the job I’ve been </a:t>
            </a:r>
            <a:r>
              <a:rPr lang="en-US" sz="4400" dirty="0" smtClean="0">
                <a:latin typeface="Arial"/>
                <a:cs typeface="Arial"/>
              </a:rPr>
              <a:t>___________</a:t>
            </a:r>
            <a:endParaRPr lang="en-US" sz="4400" dirty="0" smtClean="0">
              <a:latin typeface="Arial"/>
              <a:cs typeface="Arial"/>
            </a:endParaRPr>
          </a:p>
          <a:p>
            <a:pPr marL="2057400" lvl="2" indent="-1143000">
              <a:buFont typeface="+mj-lt"/>
              <a:buAutoNum type="arabicPeriod"/>
            </a:pPr>
            <a:r>
              <a:rPr lang="en-US" sz="4400" dirty="0" smtClean="0">
                <a:latin typeface="Arial"/>
                <a:cs typeface="Arial"/>
              </a:rPr>
              <a:t>Get along </a:t>
            </a:r>
            <a:r>
              <a:rPr lang="en-US" sz="4400" dirty="0" smtClean="0">
                <a:latin typeface="Arial"/>
                <a:cs typeface="Arial"/>
              </a:rPr>
              <a:t>______ </a:t>
            </a:r>
            <a:r>
              <a:rPr lang="en-US" sz="4400" dirty="0" smtClean="0">
                <a:latin typeface="Arial"/>
                <a:cs typeface="Arial"/>
              </a:rPr>
              <a:t>with </a:t>
            </a:r>
            <a:r>
              <a:rPr lang="en-US" sz="4400" dirty="0" smtClean="0">
                <a:latin typeface="Arial"/>
                <a:cs typeface="Arial"/>
              </a:rPr>
              <a:t>________</a:t>
            </a:r>
            <a:endParaRPr lang="en-US" sz="4400" dirty="0" smtClean="0">
              <a:latin typeface="Arial"/>
              <a:cs typeface="Arial"/>
            </a:endParaRPr>
          </a:p>
          <a:p>
            <a:pPr marL="2057400" lvl="2" indent="-1143000">
              <a:buFont typeface="+mj-lt"/>
              <a:buAutoNum type="arabicPeriod"/>
            </a:pPr>
            <a:endParaRPr lang="en-US" sz="4400" dirty="0" smtClean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41312" y="1999336"/>
            <a:ext cx="17284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CCFFCC"/>
                </a:solidFill>
                <a:latin typeface="Arial"/>
                <a:cs typeface="Arial"/>
              </a:rPr>
              <a:t>ON</a:t>
            </a:r>
            <a:endParaRPr lang="en-US" sz="44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76" y="2006907"/>
            <a:ext cx="17284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CCFFCC"/>
                </a:solidFill>
                <a:latin typeface="Arial"/>
                <a:cs typeface="Arial"/>
              </a:rPr>
              <a:t>TIME</a:t>
            </a:r>
            <a:endParaRPr lang="en-US" sz="44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0512" y="3264362"/>
            <a:ext cx="26506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CCFFCC"/>
                </a:solidFill>
                <a:latin typeface="Arial"/>
                <a:cs typeface="Arial"/>
              </a:rPr>
              <a:t>LEARN</a:t>
            </a:r>
            <a:endParaRPr lang="en-US" sz="44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98887" y="3883701"/>
            <a:ext cx="37034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CCFFCC"/>
                </a:solidFill>
                <a:latin typeface="Arial"/>
                <a:cs typeface="Arial"/>
              </a:rPr>
              <a:t>ASSIGNED</a:t>
            </a:r>
            <a:endParaRPr lang="en-US" sz="44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1926" y="4534892"/>
            <a:ext cx="20518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CCFFCC"/>
                </a:solidFill>
                <a:latin typeface="Arial"/>
                <a:cs typeface="Arial"/>
              </a:rPr>
              <a:t>WELL</a:t>
            </a:r>
            <a:endParaRPr lang="en-US" sz="44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84788" y="4537900"/>
            <a:ext cx="27117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CCFFCC"/>
                </a:solidFill>
                <a:latin typeface="Arial"/>
                <a:cs typeface="Arial"/>
              </a:rPr>
              <a:t>O</a:t>
            </a:r>
            <a:r>
              <a:rPr lang="en-US" sz="4400" b="1" dirty="0" smtClean="0">
                <a:solidFill>
                  <a:srgbClr val="CCFFCC"/>
                </a:solidFill>
                <a:latin typeface="Arial"/>
                <a:cs typeface="Arial"/>
              </a:rPr>
              <a:t>THERS</a:t>
            </a:r>
            <a:endParaRPr lang="en-US" sz="44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6647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8951"/>
            <a:ext cx="10972800" cy="1143000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>
                <a:solidFill>
                  <a:srgbClr val="CCFFCC"/>
                </a:solidFill>
                <a:latin typeface="Arial"/>
                <a:cs typeface="Arial"/>
              </a:rPr>
              <a:t>Tenure Raises</a:t>
            </a:r>
            <a:endParaRPr lang="en-US" sz="60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140" y="1633863"/>
            <a:ext cx="11307113" cy="3489140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sz="4800" dirty="0" smtClean="0">
                <a:latin typeface="Arial"/>
                <a:cs typeface="Arial"/>
              </a:rPr>
              <a:t>To be eligible for a tenure raise, I must:</a:t>
            </a:r>
          </a:p>
          <a:p>
            <a:pPr marL="2057400" lvl="2" indent="-1143000">
              <a:buFont typeface="+mj-lt"/>
              <a:buAutoNum type="arabicPeriod" startAt="4"/>
            </a:pPr>
            <a:r>
              <a:rPr lang="en-US" sz="4800" dirty="0" smtClean="0">
                <a:latin typeface="Arial"/>
                <a:cs typeface="Arial"/>
              </a:rPr>
              <a:t>Always ________ company </a:t>
            </a:r>
            <a:r>
              <a:rPr lang="en-US" sz="4800" dirty="0" smtClean="0">
                <a:latin typeface="Arial"/>
                <a:cs typeface="Arial"/>
              </a:rPr>
              <a:t>_________ </a:t>
            </a:r>
            <a:r>
              <a:rPr lang="en-US" sz="4800" dirty="0" smtClean="0">
                <a:latin typeface="Arial"/>
                <a:cs typeface="Arial"/>
              </a:rPr>
              <a:t>and procedures</a:t>
            </a:r>
          </a:p>
          <a:p>
            <a:pPr marL="2057400" lvl="2" indent="-1143000">
              <a:buFont typeface="+mj-lt"/>
              <a:buAutoNum type="arabicPeriod" startAt="4"/>
            </a:pPr>
            <a:r>
              <a:rPr lang="en-US" sz="4800" dirty="0" smtClean="0">
                <a:latin typeface="Arial"/>
                <a:cs typeface="Arial"/>
              </a:rPr>
              <a:t>__________ </a:t>
            </a:r>
            <a:r>
              <a:rPr lang="en-US" sz="4800" dirty="0" smtClean="0">
                <a:latin typeface="Arial"/>
                <a:cs typeface="Arial"/>
              </a:rPr>
              <a:t>the company </a:t>
            </a:r>
            <a:r>
              <a:rPr lang="en-US" sz="4800" dirty="0" smtClean="0">
                <a:latin typeface="Arial"/>
                <a:cs typeface="Arial"/>
              </a:rPr>
              <a:t>_________</a:t>
            </a:r>
            <a:endParaRPr lang="en-US" sz="4800" dirty="0" smtClean="0">
              <a:latin typeface="Arial"/>
              <a:cs typeface="Arial"/>
            </a:endParaRPr>
          </a:p>
          <a:p>
            <a:pPr marL="2057400" lvl="2" indent="-1143000">
              <a:buFont typeface="+mj-lt"/>
              <a:buAutoNum type="arabicPeriod" startAt="4"/>
            </a:pPr>
            <a:endParaRPr lang="en-US" sz="4800" dirty="0" smtClean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18651" y="2279868"/>
            <a:ext cx="28461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CCFFCC"/>
                </a:solidFill>
                <a:latin typeface="Arial"/>
                <a:cs typeface="Arial"/>
              </a:rPr>
              <a:t>FOLLOW</a:t>
            </a:r>
            <a:endParaRPr lang="en-US" sz="48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71625" y="2940604"/>
            <a:ext cx="3792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CCFFCC"/>
                </a:solidFill>
                <a:latin typeface="Arial"/>
                <a:cs typeface="Arial"/>
              </a:rPr>
              <a:t>POLICIES</a:t>
            </a:r>
            <a:endParaRPr lang="en-US" sz="48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91237" y="3657784"/>
            <a:ext cx="3249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CCFFCC"/>
                </a:solidFill>
                <a:latin typeface="Arial"/>
                <a:cs typeface="Arial"/>
              </a:rPr>
              <a:t>RESPECT</a:t>
            </a:r>
            <a:endParaRPr lang="en-US" sz="48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7811" y="4324715"/>
            <a:ext cx="3432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CCFFCC"/>
                </a:solidFill>
                <a:latin typeface="Arial"/>
                <a:cs typeface="Arial"/>
              </a:rPr>
              <a:t>ASSETS</a:t>
            </a:r>
            <a:endParaRPr lang="en-US" sz="48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9635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634" y="270174"/>
            <a:ext cx="11370733" cy="11430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rgbClr val="CCFFCC"/>
                </a:solidFill>
                <a:latin typeface="Arial"/>
                <a:cs typeface="Arial"/>
              </a:rPr>
              <a:t>Merit Raises Based on Promotion</a:t>
            </a:r>
            <a:endParaRPr lang="en-US" sz="54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490" y="1412464"/>
            <a:ext cx="11307113" cy="3489140"/>
          </a:xfrm>
        </p:spPr>
        <p:txBody>
          <a:bodyPr>
            <a:noAutofit/>
          </a:bodyPr>
          <a:lstStyle/>
          <a:p>
            <a:pPr marL="0" lvl="1" indent="0">
              <a:spcBef>
                <a:spcPts val="1000"/>
              </a:spcBef>
              <a:buNone/>
            </a:pPr>
            <a:r>
              <a:rPr lang="en-US" sz="4400" dirty="0">
                <a:latin typeface="Arial"/>
                <a:cs typeface="Arial"/>
              </a:rPr>
              <a:t>To be eligible for a </a:t>
            </a:r>
            <a:r>
              <a:rPr lang="en-US" sz="4400" dirty="0" smtClean="0">
                <a:latin typeface="Arial"/>
                <a:cs typeface="Arial"/>
              </a:rPr>
              <a:t>merit raise based on promotion, </a:t>
            </a:r>
            <a:r>
              <a:rPr lang="en-US" sz="4400" dirty="0">
                <a:latin typeface="Arial"/>
                <a:cs typeface="Arial"/>
              </a:rPr>
              <a:t>I must</a:t>
            </a:r>
            <a:r>
              <a:rPr lang="en-US" sz="4400" dirty="0" smtClean="0">
                <a:latin typeface="Arial"/>
                <a:cs typeface="Arial"/>
              </a:rPr>
              <a:t>:</a:t>
            </a:r>
          </a:p>
          <a:p>
            <a:pPr marL="1600200" lvl="2" indent="-1143000">
              <a:spcBef>
                <a:spcPts val="1000"/>
              </a:spcBef>
              <a:buFont typeface="+mj-lt"/>
              <a:buAutoNum type="arabicPeriod"/>
            </a:pPr>
            <a:r>
              <a:rPr lang="en-US" sz="4400" dirty="0" smtClean="0">
                <a:latin typeface="Arial"/>
                <a:cs typeface="Arial"/>
              </a:rPr>
              <a:t>Become __________ in all ______ in my ________ job</a:t>
            </a:r>
          </a:p>
          <a:p>
            <a:pPr marL="1600200" lvl="2" indent="-1143000">
              <a:spcBef>
                <a:spcPts val="1000"/>
              </a:spcBef>
              <a:buFont typeface="+mj-lt"/>
              <a:buAutoNum type="arabicPeriod"/>
            </a:pPr>
            <a:r>
              <a:rPr lang="en-US" sz="4400" dirty="0" smtClean="0">
                <a:latin typeface="Arial"/>
                <a:cs typeface="Arial"/>
              </a:rPr>
              <a:t>_______ my </a:t>
            </a:r>
            <a:r>
              <a:rPr lang="en-US" sz="4400" dirty="0" smtClean="0">
                <a:latin typeface="Arial"/>
                <a:cs typeface="Arial"/>
              </a:rPr>
              <a:t>____________ </a:t>
            </a:r>
            <a:r>
              <a:rPr lang="en-US" sz="4400" dirty="0" smtClean="0">
                <a:latin typeface="Arial"/>
                <a:cs typeface="Arial"/>
              </a:rPr>
              <a:t>I am </a:t>
            </a:r>
            <a:r>
              <a:rPr lang="en-US" sz="4400" dirty="0" smtClean="0">
                <a:latin typeface="Arial"/>
                <a:cs typeface="Arial"/>
              </a:rPr>
              <a:t>___________ in </a:t>
            </a:r>
            <a:r>
              <a:rPr lang="en-US" sz="4400" dirty="0" smtClean="0">
                <a:latin typeface="Arial"/>
                <a:cs typeface="Arial"/>
              </a:rPr>
              <a:t>promotion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2928" y="2762907"/>
            <a:ext cx="39310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CFFCC"/>
                </a:solidFill>
                <a:latin typeface="Arial"/>
                <a:cs typeface="Arial"/>
              </a:rPr>
              <a:t>COMPETENT</a:t>
            </a:r>
            <a:endParaRPr lang="en-US" sz="40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13104" y="2747535"/>
            <a:ext cx="24146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CFFCC"/>
                </a:solidFill>
                <a:latin typeface="Arial"/>
                <a:cs typeface="Arial"/>
              </a:rPr>
              <a:t>SKILLS</a:t>
            </a:r>
            <a:endParaRPr lang="en-US" sz="40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59130" y="4071239"/>
            <a:ext cx="39310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CFFCC"/>
                </a:solidFill>
                <a:latin typeface="Arial"/>
                <a:cs typeface="Arial"/>
              </a:rPr>
              <a:t>NOTIFY</a:t>
            </a:r>
            <a:endParaRPr lang="en-US" sz="40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83285" y="4052729"/>
            <a:ext cx="39310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CFFCC"/>
                </a:solidFill>
                <a:latin typeface="Arial"/>
                <a:cs typeface="Arial"/>
              </a:rPr>
              <a:t>SUPERVISOR</a:t>
            </a:r>
            <a:endParaRPr lang="en-US" sz="40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77696" y="4670829"/>
            <a:ext cx="39310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CFFCC"/>
                </a:solidFill>
                <a:latin typeface="Arial"/>
                <a:cs typeface="Arial"/>
              </a:rPr>
              <a:t>INTERESTED</a:t>
            </a:r>
            <a:endParaRPr lang="en-US" sz="40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63758" y="3338978"/>
            <a:ext cx="31872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CFFCC"/>
                </a:solidFill>
                <a:latin typeface="Arial"/>
                <a:cs typeface="Arial"/>
              </a:rPr>
              <a:t>CURRENT</a:t>
            </a:r>
            <a:endParaRPr lang="en-US" sz="40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9635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8951"/>
            <a:ext cx="10972800" cy="1143000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>
                <a:solidFill>
                  <a:srgbClr val="CCFFCC"/>
                </a:solidFill>
                <a:latin typeface="Arial"/>
                <a:cs typeface="Arial"/>
              </a:rPr>
              <a:t>Merit Raises Based on Promotion</a:t>
            </a:r>
            <a:endParaRPr lang="en-US" sz="60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380" y="1741735"/>
            <a:ext cx="11307113" cy="3489140"/>
          </a:xfrm>
        </p:spPr>
        <p:txBody>
          <a:bodyPr>
            <a:noAutofit/>
          </a:bodyPr>
          <a:lstStyle/>
          <a:p>
            <a:pPr marL="0" lvl="1" indent="0">
              <a:spcBef>
                <a:spcPts val="1000"/>
              </a:spcBef>
              <a:buNone/>
            </a:pPr>
            <a:r>
              <a:rPr lang="en-US" sz="4800" dirty="0">
                <a:latin typeface="Arial"/>
                <a:cs typeface="Arial"/>
              </a:rPr>
              <a:t>To be eligible for a </a:t>
            </a:r>
            <a:r>
              <a:rPr lang="en-US" sz="4800" dirty="0" smtClean="0">
                <a:latin typeface="Arial"/>
                <a:cs typeface="Arial"/>
              </a:rPr>
              <a:t>merit raise based on promotion, </a:t>
            </a:r>
            <a:r>
              <a:rPr lang="en-US" sz="4800" dirty="0">
                <a:latin typeface="Arial"/>
                <a:cs typeface="Arial"/>
              </a:rPr>
              <a:t>I must</a:t>
            </a:r>
            <a:r>
              <a:rPr lang="en-US" sz="4800" dirty="0" smtClean="0">
                <a:latin typeface="Arial"/>
                <a:cs typeface="Arial"/>
              </a:rPr>
              <a:t>:</a:t>
            </a:r>
          </a:p>
          <a:p>
            <a:pPr marL="1600200" lvl="2" indent="-1143000">
              <a:spcBef>
                <a:spcPts val="1000"/>
              </a:spcBef>
              <a:buFont typeface="+mj-lt"/>
              <a:buAutoNum type="arabicPeriod" startAt="3"/>
            </a:pPr>
            <a:r>
              <a:rPr lang="en-US" sz="4800" dirty="0" smtClean="0">
                <a:latin typeface="Arial"/>
                <a:cs typeface="Arial"/>
              </a:rPr>
              <a:t>__________ </a:t>
            </a:r>
            <a:r>
              <a:rPr lang="en-US" sz="4800" dirty="0" smtClean="0">
                <a:latin typeface="Arial"/>
                <a:cs typeface="Arial"/>
              </a:rPr>
              <a:t>the _________ required for moving to the _____ level/position</a:t>
            </a:r>
            <a:endParaRPr lang="en-US" sz="4800" dirty="0">
              <a:latin typeface="Arial"/>
              <a:cs typeface="Arial"/>
            </a:endParaRPr>
          </a:p>
          <a:p>
            <a:pPr marL="1143000" indent="-1143000">
              <a:buFont typeface="+mj-lt"/>
              <a:buAutoNum type="arabicPeriod"/>
            </a:pPr>
            <a:endParaRPr lang="en-US" sz="4800" dirty="0" smtClean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95188" y="3107866"/>
            <a:ext cx="31941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CCFFCC"/>
                </a:solidFill>
                <a:latin typeface="Arial"/>
                <a:cs typeface="Arial"/>
              </a:rPr>
              <a:t>TRAINING</a:t>
            </a:r>
            <a:endParaRPr lang="en-US" sz="48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7954" y="3076813"/>
            <a:ext cx="38883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CCFFCC"/>
                </a:solidFill>
                <a:latin typeface="Arial"/>
                <a:cs typeface="Arial"/>
              </a:rPr>
              <a:t>COMPLETE</a:t>
            </a:r>
            <a:endParaRPr lang="en-US" sz="48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057429" y="3807799"/>
            <a:ext cx="2165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CCFFCC"/>
                </a:solidFill>
                <a:latin typeface="Arial"/>
                <a:cs typeface="Arial"/>
              </a:rPr>
              <a:t>NEXT</a:t>
            </a:r>
            <a:endParaRPr lang="en-US" sz="48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370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8951"/>
            <a:ext cx="10972800" cy="1143000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>
                <a:solidFill>
                  <a:srgbClr val="CCFFCC"/>
                </a:solidFill>
                <a:latin typeface="Arial"/>
                <a:cs typeface="Arial"/>
              </a:rPr>
              <a:t>Merit Raises Based on Education</a:t>
            </a:r>
            <a:endParaRPr lang="en-US" sz="60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779" y="1788779"/>
            <a:ext cx="11307113" cy="3489140"/>
          </a:xfrm>
        </p:spPr>
        <p:txBody>
          <a:bodyPr>
            <a:noAutofit/>
          </a:bodyPr>
          <a:lstStyle/>
          <a:p>
            <a:pPr marL="0" lvl="1" indent="0">
              <a:spcBef>
                <a:spcPts val="1000"/>
              </a:spcBef>
              <a:buNone/>
            </a:pPr>
            <a:r>
              <a:rPr lang="en-US" sz="5600" dirty="0">
                <a:latin typeface="Arial"/>
                <a:cs typeface="Arial"/>
              </a:rPr>
              <a:t>To be eligible for a </a:t>
            </a:r>
            <a:r>
              <a:rPr lang="en-US" sz="5600" dirty="0" smtClean="0">
                <a:latin typeface="Arial"/>
                <a:cs typeface="Arial"/>
              </a:rPr>
              <a:t>merit raise based on education, </a:t>
            </a:r>
            <a:r>
              <a:rPr lang="en-US" sz="5600" dirty="0">
                <a:latin typeface="Arial"/>
                <a:cs typeface="Arial"/>
              </a:rPr>
              <a:t>I must</a:t>
            </a:r>
            <a:r>
              <a:rPr lang="en-US" sz="5600" dirty="0" smtClean="0">
                <a:latin typeface="Arial"/>
                <a:cs typeface="Arial"/>
              </a:rPr>
              <a:t>:</a:t>
            </a:r>
          </a:p>
          <a:p>
            <a:pPr marL="1600200" lvl="2" indent="-1143000">
              <a:spcBef>
                <a:spcPts val="1000"/>
              </a:spcBef>
              <a:buFont typeface="+mj-lt"/>
              <a:buAutoNum type="arabicPeriod"/>
            </a:pPr>
            <a:r>
              <a:rPr lang="en-US" sz="5400" dirty="0" smtClean="0">
                <a:latin typeface="Arial"/>
                <a:cs typeface="Arial"/>
              </a:rPr>
              <a:t>_______ my supervisor that I am __________ an approved outside certification ________</a:t>
            </a:r>
          </a:p>
          <a:p>
            <a:pPr marL="1143000" indent="-1143000">
              <a:buFont typeface="+mj-lt"/>
              <a:buAutoNum type="arabicPeriod"/>
            </a:pPr>
            <a:endParaRPr lang="en-US" sz="5600" dirty="0" smtClean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83585" y="3423014"/>
            <a:ext cx="39310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CCFFCC"/>
                </a:solidFill>
                <a:latin typeface="Arial"/>
                <a:cs typeface="Arial"/>
              </a:rPr>
              <a:t>NOTIFY</a:t>
            </a:r>
            <a:endParaRPr lang="en-US" sz="48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28464" y="4230832"/>
            <a:ext cx="39310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CCFFCC"/>
                </a:solidFill>
                <a:latin typeface="Arial"/>
                <a:cs typeface="Arial"/>
              </a:rPr>
              <a:t>PURSUING</a:t>
            </a:r>
            <a:endParaRPr lang="en-US" sz="48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89161" y="4947709"/>
            <a:ext cx="39310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CCFFCC"/>
                </a:solidFill>
                <a:latin typeface="Arial"/>
                <a:cs typeface="Arial"/>
              </a:rPr>
              <a:t>COURSE</a:t>
            </a:r>
            <a:endParaRPr lang="en-US" sz="48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8514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356" y="196471"/>
            <a:ext cx="11441289" cy="11430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rgbClr val="CCFFCC"/>
                </a:solidFill>
                <a:latin typeface="Arial"/>
                <a:cs typeface="Arial"/>
              </a:rPr>
              <a:t>Merit Raises Based on Education</a:t>
            </a:r>
            <a:endParaRPr lang="en-US" sz="54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444" y="1141203"/>
            <a:ext cx="11307113" cy="3489140"/>
          </a:xfrm>
        </p:spPr>
        <p:txBody>
          <a:bodyPr>
            <a:noAutofit/>
          </a:bodyPr>
          <a:lstStyle/>
          <a:p>
            <a:pPr marL="0" lvl="1" indent="0">
              <a:spcBef>
                <a:spcPts val="1000"/>
              </a:spcBef>
              <a:buNone/>
            </a:pPr>
            <a:r>
              <a:rPr lang="en-US" sz="4800" dirty="0">
                <a:latin typeface="Arial"/>
                <a:cs typeface="Arial"/>
              </a:rPr>
              <a:t>To be eligible for a </a:t>
            </a:r>
            <a:r>
              <a:rPr lang="en-US" sz="4800" dirty="0" smtClean="0">
                <a:latin typeface="Arial"/>
                <a:cs typeface="Arial"/>
              </a:rPr>
              <a:t>merit raise based on education, </a:t>
            </a:r>
            <a:r>
              <a:rPr lang="en-US" sz="4800" dirty="0">
                <a:latin typeface="Arial"/>
                <a:cs typeface="Arial"/>
              </a:rPr>
              <a:t>I must</a:t>
            </a:r>
            <a:r>
              <a:rPr lang="en-US" sz="4800" dirty="0" smtClean="0">
                <a:latin typeface="Arial"/>
                <a:cs typeface="Arial"/>
              </a:rPr>
              <a:t>:</a:t>
            </a:r>
          </a:p>
          <a:p>
            <a:pPr marL="1371600" lvl="2" indent="-914400">
              <a:spcBef>
                <a:spcPts val="1000"/>
              </a:spcBef>
              <a:buFont typeface="+mj-lt"/>
              <a:buAutoNum type="arabicPeriod" startAt="2"/>
            </a:pPr>
            <a:r>
              <a:rPr lang="en-US" sz="4800" dirty="0" smtClean="0">
                <a:latin typeface="Arial"/>
                <a:cs typeface="Arial"/>
              </a:rPr>
              <a:t>_________ and _____ an approved _____________ course</a:t>
            </a:r>
          </a:p>
          <a:p>
            <a:pPr marL="1371600" lvl="2" indent="-914400">
              <a:spcBef>
                <a:spcPts val="1000"/>
              </a:spcBef>
              <a:buFont typeface="+mj-lt"/>
              <a:buAutoNum type="arabicPeriod" startAt="2"/>
            </a:pPr>
            <a:r>
              <a:rPr lang="en-US" sz="5200" dirty="0" smtClean="0">
                <a:latin typeface="Arial"/>
                <a:cs typeface="Arial"/>
              </a:rPr>
              <a:t>Provide _______________ of the __________ course to my ___________</a:t>
            </a:r>
            <a:endParaRPr lang="en-US" sz="5200" dirty="0">
              <a:latin typeface="Arial"/>
              <a:cs typeface="Arial"/>
            </a:endParaRPr>
          </a:p>
          <a:p>
            <a:pPr marL="1143000" indent="-1143000">
              <a:buFont typeface="+mj-lt"/>
              <a:buAutoNum type="arabicPeriod"/>
            </a:pPr>
            <a:endParaRPr lang="en-US" sz="5600" dirty="0" smtClean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2931" y="2587289"/>
            <a:ext cx="39310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CFFCC"/>
                </a:solidFill>
                <a:latin typeface="Arial"/>
                <a:cs typeface="Arial"/>
              </a:rPr>
              <a:t>COMPLETE</a:t>
            </a:r>
            <a:endParaRPr lang="en-US" sz="40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98352" y="2598570"/>
            <a:ext cx="16321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CFFCC"/>
                </a:solidFill>
                <a:latin typeface="Arial"/>
                <a:cs typeface="Arial"/>
              </a:rPr>
              <a:t>PASS</a:t>
            </a:r>
            <a:endParaRPr lang="en-US" sz="40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56882" y="3268407"/>
            <a:ext cx="4253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CFFCC"/>
                </a:solidFill>
                <a:latin typeface="Arial"/>
                <a:cs typeface="Arial"/>
              </a:rPr>
              <a:t>CERTIFICATION</a:t>
            </a:r>
            <a:endParaRPr lang="en-US" sz="40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05288" y="4079364"/>
            <a:ext cx="51357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CFFCC"/>
                </a:solidFill>
                <a:latin typeface="Arial"/>
                <a:cs typeface="Arial"/>
              </a:rPr>
              <a:t>DOCUMENTATION</a:t>
            </a:r>
            <a:endParaRPr lang="en-US" sz="40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81665" y="4810352"/>
            <a:ext cx="39310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CFFCC"/>
                </a:solidFill>
                <a:latin typeface="Arial"/>
                <a:cs typeface="Arial"/>
              </a:rPr>
              <a:t>COMPLETED</a:t>
            </a:r>
            <a:endParaRPr lang="en-US" sz="40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73890" y="5513114"/>
            <a:ext cx="39310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CFFCC"/>
                </a:solidFill>
                <a:latin typeface="Arial"/>
                <a:cs typeface="Arial"/>
              </a:rPr>
              <a:t>SUPERVISOR</a:t>
            </a:r>
            <a:endParaRPr lang="en-US" sz="4000" b="1" dirty="0">
              <a:solidFill>
                <a:srgbClr val="CCFFCC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31794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38947</TotalTime>
  <Words>226</Words>
  <Application>Microsoft Macintosh PowerPoint</Application>
  <PresentationFormat>Custom</PresentationFormat>
  <Paragraphs>58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Moving Up In This Company</vt:lpstr>
      <vt:lpstr>Tenure Raises</vt:lpstr>
      <vt:lpstr>Tenure Raises</vt:lpstr>
      <vt:lpstr>Merit Raises Based on Promotion</vt:lpstr>
      <vt:lpstr>Merit Raises Based on Promotion</vt:lpstr>
      <vt:lpstr>Merit Raises Based on Education</vt:lpstr>
      <vt:lpstr>Merit Raises Based on Education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Bass</dc:creator>
  <cp:lastModifiedBy>Tabitha Lovell</cp:lastModifiedBy>
  <cp:revision>846</cp:revision>
  <cp:lastPrinted>2018-05-31T19:31:50Z</cp:lastPrinted>
  <dcterms:created xsi:type="dcterms:W3CDTF">2017-01-26T14:34:10Z</dcterms:created>
  <dcterms:modified xsi:type="dcterms:W3CDTF">2018-09-03T16:39:09Z</dcterms:modified>
</cp:coreProperties>
</file>